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EFD5CC-6933-43B7-AEFB-770631285F3E}" v="18" dt="2023-12-05T14:18:13.326"/>
    <p1510:client id="{AA2249CF-E426-4D68-8C28-B5E0574C0C2A}" v="145" dt="2023-12-06T02:16:12.350"/>
    <p1510:client id="{CE1D729B-4F82-493C-8561-8A77753AF652}" v="1350" dt="2023-12-05T17:07:46.4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slide" Target="slides/slide2.xml" Id="rId3" /><Relationship Type="http://schemas.openxmlformats.org/officeDocument/2006/relationships/slide" Target="slides/slide6.xml" Id="rId7" /><Relationship Type="http://schemas.openxmlformats.org/officeDocument/2006/relationships/tableStyles" Target="tableStyles.xml" Id="rId12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theme" Target="theme/theme1.xml" Id="rId11" /><Relationship Type="http://schemas.openxmlformats.org/officeDocument/2006/relationships/slide" Target="slides/slide4.xml" Id="rId5" /><Relationship Type="http://schemas.openxmlformats.org/officeDocument/2006/relationships/viewProps" Target="viewProps.xml" Id="rId10" /><Relationship Type="http://schemas.openxmlformats.org/officeDocument/2006/relationships/slide" Target="slides/slide3.xml" Id="rId4" /><Relationship Type="http://schemas.openxmlformats.org/officeDocument/2006/relationships/presProps" Target="presProps.xml" Id="rId9" /><Relationship Type="http://schemas.microsoft.com/office/2015/10/relationships/revisionInfo" Target="revisionInfo.xml" Id="rId14" /></Relationships>
</file>

<file path=ppt/media/image1.jpeg>
</file>

<file path=ppt/media/image10.jpe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490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461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47896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2582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812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4451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3457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0729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095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084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5222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62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4920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7950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32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303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687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236B521-6C5E-488C-BAA5-84AAC86124F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6786B2F-F1FA-46F3-9C2B-02C280B3C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116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jpe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AAA46-1FE3-E448-E5A3-79518DD021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CS 104 Robot Project slides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F76991-69A0-58FA-EC4A-997FDBC5B0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By: Miriam </a:t>
            </a:r>
            <a:r>
              <a:rPr lang="en-US" err="1"/>
              <a:t>Abecasis</a:t>
            </a:r>
            <a:r>
              <a:rPr lang="en-US"/>
              <a:t>, Daniel Crawford, Benedetto Aiello, and Arnav Vasa</a:t>
            </a:r>
          </a:p>
        </p:txBody>
      </p:sp>
    </p:spTree>
    <p:extLst>
      <p:ext uri="{BB962C8B-B14F-4D97-AF65-F5344CB8AC3E}">
        <p14:creationId xmlns:p14="http://schemas.microsoft.com/office/powerpoint/2010/main" val="165019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6DE3-12AB-DED6-9D30-1360B6A25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Role of Each Team Member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4439576-23DE-5542-6E91-CD960F4936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583046"/>
              </p:ext>
            </p:extLst>
          </p:nvPr>
        </p:nvGraphicFramePr>
        <p:xfrm>
          <a:off x="2110103" y="2753728"/>
          <a:ext cx="8415770" cy="31215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55627">
                  <a:extLst>
                    <a:ext uri="{9D8B030D-6E8A-4147-A177-3AD203B41FA5}">
                      <a16:colId xmlns:a16="http://schemas.microsoft.com/office/drawing/2014/main" val="2249750908"/>
                    </a:ext>
                  </a:extLst>
                </a:gridCol>
                <a:gridCol w="2251363">
                  <a:extLst>
                    <a:ext uri="{9D8B030D-6E8A-4147-A177-3AD203B41FA5}">
                      <a16:colId xmlns:a16="http://schemas.microsoft.com/office/drawing/2014/main" val="1419227195"/>
                    </a:ext>
                  </a:extLst>
                </a:gridCol>
                <a:gridCol w="3908780">
                  <a:extLst>
                    <a:ext uri="{9D8B030D-6E8A-4147-A177-3AD203B41FA5}">
                      <a16:colId xmlns:a16="http://schemas.microsoft.com/office/drawing/2014/main" val="513685889"/>
                    </a:ext>
                  </a:extLst>
                </a:gridCol>
              </a:tblGrid>
              <a:tr h="1062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400" b="1" kern="100">
                          <a:effectLst/>
                        </a:rPr>
                        <a:t>Arnav Vasa</a:t>
                      </a:r>
                      <a:endParaRPr lang="en-US" sz="2400" b="1" kern="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2520" marR="4252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000" kern="100">
                          <a:effectLst/>
                        </a:rPr>
                        <a:t>Repository Manager</a:t>
                      </a:r>
                      <a:endParaRPr lang="en-US" sz="2000" kern="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2520" marR="4252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</a:rPr>
                        <a:t>-Manage the repository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</a:rPr>
                        <a:t>-Develop the block code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</a:rPr>
                        <a:t>-Troubleshoot code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</a:rPr>
                        <a:t>-fill out section 5 of the System Design Document</a:t>
                      </a:r>
                      <a:endParaRPr lang="en-US" sz="1400" kern="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2520" marR="42520" marT="0" marB="0"/>
                </a:tc>
                <a:extLst>
                  <a:ext uri="{0D108BD9-81ED-4DB2-BD59-A6C34878D82A}">
                    <a16:rowId xmlns:a16="http://schemas.microsoft.com/office/drawing/2014/main" val="2551168423"/>
                  </a:ext>
                </a:extLst>
              </a:tr>
              <a:tr h="497783"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400" b="1" kern="1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Benedetto Aiello</a:t>
                      </a:r>
                    </a:p>
                  </a:txBody>
                  <a:tcPr marL="42520" marR="4252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000" kern="100">
                          <a:effectLst/>
                        </a:rPr>
                        <a:t>Document Designer</a:t>
                      </a:r>
                      <a:endParaRPr lang="en-US" sz="2000" kern="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2520" marR="4252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</a:rPr>
                        <a:t>-Fill out the system design document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</a:rPr>
                        <a:t>-Develop the algorithm</a:t>
                      </a:r>
                      <a:endParaRPr lang="en-US" sz="1400" kern="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2520" marR="42520" marT="0" marB="0"/>
                </a:tc>
                <a:extLst>
                  <a:ext uri="{0D108BD9-81ED-4DB2-BD59-A6C34878D82A}">
                    <a16:rowId xmlns:a16="http://schemas.microsoft.com/office/drawing/2014/main" val="2355162052"/>
                  </a:ext>
                </a:extLst>
              </a:tr>
              <a:tr h="7802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400" b="1" kern="100">
                          <a:effectLst/>
                        </a:rPr>
                        <a:t>Miriam Abecasis</a:t>
                      </a:r>
                      <a:endParaRPr lang="en-US" sz="2400" b="1" kern="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2520" marR="4252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000" kern="100">
                          <a:effectLst/>
                        </a:rPr>
                        <a:t>Group Leader</a:t>
                      </a:r>
                      <a:endParaRPr lang="en-US" sz="2000" kern="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2520" marR="4252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</a:rPr>
                        <a:t>-Fill out the system design document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</a:rPr>
                        <a:t>-Video the robot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</a:rPr>
                        <a:t>-Organize group meetings</a:t>
                      </a:r>
                      <a:endParaRPr lang="en-US" sz="1400" kern="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2520" marR="42520" marT="0" marB="0"/>
                </a:tc>
                <a:extLst>
                  <a:ext uri="{0D108BD9-81ED-4DB2-BD59-A6C34878D82A}">
                    <a16:rowId xmlns:a16="http://schemas.microsoft.com/office/drawing/2014/main" val="4119145405"/>
                  </a:ext>
                </a:extLst>
              </a:tr>
              <a:tr h="7802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400" b="1" kern="100">
                          <a:effectLst/>
                        </a:rPr>
                        <a:t>Daniel Crawford</a:t>
                      </a:r>
                      <a:endParaRPr lang="en-US" sz="2400" b="1" kern="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2520" marR="4252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2000" kern="100">
                          <a:effectLst/>
                        </a:rPr>
                        <a:t>Quality Control</a:t>
                      </a:r>
                      <a:endParaRPr lang="en-US" sz="2000" kern="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2520" marR="4252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</a:rPr>
                        <a:t>-Make the flowchart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</a:rPr>
                        <a:t>-Make the </a:t>
                      </a:r>
                      <a:r>
                        <a:rPr lang="en-US" sz="1400" kern="100" err="1">
                          <a:effectLst/>
                        </a:rPr>
                        <a:t>gantt</a:t>
                      </a:r>
                      <a:r>
                        <a:rPr lang="en-US" sz="1400" kern="100">
                          <a:effectLst/>
                        </a:rPr>
                        <a:t> chart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kern="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en-US" sz="1400" kern="1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Troubleshoot code</a:t>
                      </a:r>
                    </a:p>
                  </a:txBody>
                  <a:tcPr marL="42520" marR="42520" marT="0" marB="0"/>
                </a:tc>
                <a:extLst>
                  <a:ext uri="{0D108BD9-81ED-4DB2-BD59-A6C34878D82A}">
                    <a16:rowId xmlns:a16="http://schemas.microsoft.com/office/drawing/2014/main" val="4228405919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FA17829E-3C01-A858-360D-5684BE27B7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0175" y="2536825"/>
            <a:ext cx="40078952" cy="49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280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B1ABD-AB81-D8FA-769C-363BD70FD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Challenges We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0F76E-C890-6096-E140-62B8FA06A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376675"/>
            <a:ext cx="9601196" cy="3941645"/>
          </a:xfrm>
        </p:spPr>
        <p:txBody>
          <a:bodyPr/>
          <a:lstStyle/>
          <a:p>
            <a:pPr marL="0" indent="0">
              <a:buNone/>
            </a:pPr>
            <a:r>
              <a:rPr lang="en-US" sz="1800"/>
              <a:t>There were very few issues we faced during our time doing this project</a:t>
            </a:r>
          </a:p>
          <a:p>
            <a:r>
              <a:rPr lang="en-US" sz="1800"/>
              <a:t>The floor was uneven this posed a challenge and made it so that we had to code the robot very carefully to make sure it did what it needed to do</a:t>
            </a:r>
          </a:p>
          <a:p>
            <a:pPr>
              <a:buSzPct val="114999"/>
            </a:pPr>
            <a:r>
              <a:rPr lang="en-US" sz="1800"/>
              <a:t>The next challenge was more of an initial thing, it was the document for the different sprints, this was only a bit confusing initially but as time went on we got the hang of what to do and it was easy from there</a:t>
            </a:r>
          </a:p>
          <a:p>
            <a:pPr>
              <a:buSzPct val="114999"/>
            </a:pPr>
            <a:r>
              <a:rPr lang="en-US" sz="1800"/>
              <a:t>A smaller challenge the group faced was meeting times, there were always days we would meet together but there were other days were only a select few members could meet, in the end it worked out since our group had good communication with each other and we were all able to get our parts done</a:t>
            </a:r>
          </a:p>
          <a:p>
            <a:pPr>
              <a:buSzPct val="114999"/>
            </a:pPr>
            <a:r>
              <a:rPr lang="en-US" sz="1800"/>
              <a:t>There wasn’t too much more that was challenging, out group worked well together and we got work done, we made a great team, and that goes to show teamwork makes the dreamwork!</a:t>
            </a:r>
          </a:p>
          <a:p>
            <a:pPr>
              <a:buSzPct val="114999"/>
            </a:pPr>
            <a:endParaRPr lang="en-US"/>
          </a:p>
          <a:p>
            <a:pPr>
              <a:buSzPct val="114999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38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7B2F2-EAB0-D13E-D1E5-D1321658E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What We Learned About Software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5A17B-7E27-60A4-870D-1CA7D41F6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36337"/>
            <a:ext cx="9601196" cy="331893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dirty="0">
                <a:ea typeface="+mn-lt"/>
                <a:cs typeface="+mn-lt"/>
              </a:rPr>
              <a:t>Algorithm Design and Optimization: We gained practical experience in designing and optimizing algorithms to guide the robot's movement along specific paths. This taught us the importance of critical thinking when solving real-world problems and optimizing code for efficiency.</a:t>
            </a:r>
            <a:endParaRPr lang="en-US" sz="1800" dirty="0"/>
          </a:p>
          <a:p>
            <a:pPr>
              <a:buSzPct val="114999"/>
            </a:pPr>
            <a:r>
              <a:rPr lang="en-US" sz="1800" dirty="0">
                <a:ea typeface="+mn-lt"/>
                <a:cs typeface="+mn-lt"/>
              </a:rPr>
              <a:t>Testing and Debugging: Through the project, we honed our skills in systematically testing our code, identifying and resolving issues such as collision detection problems, navigation errors, and unexpected behaviors. This hands-on experience was invaluable for improving the reliability of our software.</a:t>
            </a:r>
            <a:endParaRPr lang="en-US" sz="1800" dirty="0"/>
          </a:p>
          <a:p>
            <a:pPr>
              <a:buSzPct val="114999"/>
            </a:pPr>
            <a:r>
              <a:rPr lang="en-US" sz="1800" dirty="0">
                <a:ea typeface="+mn-lt"/>
                <a:cs typeface="+mn-lt"/>
              </a:rPr>
              <a:t>Hardware Integration: We learned how to integrate software with physical hardware components like sensors, motors, and lights. We also learned the importance calibration for optimal performance.</a:t>
            </a:r>
            <a:endParaRPr lang="en-US" sz="1800" dirty="0"/>
          </a:p>
          <a:p>
            <a:pPr>
              <a:buSzPct val="114999"/>
            </a:pPr>
            <a:r>
              <a:rPr lang="en-US" sz="1800" dirty="0">
                <a:ea typeface="+mn-lt"/>
                <a:cs typeface="+mn-lt"/>
              </a:rPr>
              <a:t>Project Management: Managing the various project phases, setting milestones, and meeting deadlines became a learning experience. We acquired project management skills such as planning, scheduling, and resource allocation, which are crucial aspects of successful software engineering projects.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94330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3F9D0-5292-AF3E-5D21-8A514A31B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We Would Do Differently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E1B70-8CB0-6740-D840-06C5DB9DB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5480"/>
            <a:ext cx="9601196" cy="379825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dirty="0">
                <a:ea typeface="+mn-lt"/>
                <a:cs typeface="+mn-lt"/>
              </a:rPr>
              <a:t>Uneven Floor Challenge:</a:t>
            </a:r>
            <a:endParaRPr lang="en-US" sz="1800" dirty="0"/>
          </a:p>
          <a:p>
            <a:pPr lvl="1">
              <a:buSzPct val="114999"/>
            </a:pPr>
            <a:r>
              <a:rPr lang="en-US" sz="1800">
                <a:ea typeface="+mn-lt"/>
                <a:cs typeface="+mn-lt"/>
              </a:rPr>
              <a:t>Before starting a project, we should conduct a thorough inspection of the environment </a:t>
            </a:r>
            <a:r>
              <a:rPr lang="en-US" sz="1800" dirty="0">
                <a:ea typeface="+mn-lt"/>
                <a:cs typeface="+mn-lt"/>
              </a:rPr>
              <a:t>where the robot will operate. If possible, address any physical challenges like an uneven floor or obstacles in advance</a:t>
            </a:r>
          </a:p>
          <a:p>
            <a:pPr>
              <a:buSzPct val="114999"/>
            </a:pPr>
            <a:r>
              <a:rPr lang="en-US" sz="1800" dirty="0">
                <a:ea typeface="+mn-lt"/>
                <a:cs typeface="+mn-lt"/>
              </a:rPr>
              <a:t>Documentation Challenge</a:t>
            </a:r>
          </a:p>
          <a:p>
            <a:pPr lvl="1">
              <a:buSzPct val="114999"/>
            </a:pPr>
            <a:r>
              <a:rPr lang="en-US" sz="1800">
                <a:ea typeface="+mn-lt"/>
                <a:cs typeface="+mn-lt"/>
              </a:rPr>
              <a:t>Invest more time upfront in understanding and clarifying project documentation. If we find any aspects of the project requirements or instructions confusing, we should seek immediate </a:t>
            </a:r>
            <a:r>
              <a:rPr lang="en-US" sz="1800" dirty="0">
                <a:ea typeface="+mn-lt"/>
                <a:cs typeface="+mn-lt"/>
              </a:rPr>
              <a:t>clarification from our teacher or team members</a:t>
            </a:r>
          </a:p>
          <a:p>
            <a:pPr>
              <a:buSzPct val="114999"/>
            </a:pPr>
            <a:r>
              <a:rPr lang="en-US" sz="1800" dirty="0">
                <a:ea typeface="+mn-lt"/>
                <a:cs typeface="+mn-lt"/>
              </a:rPr>
              <a:t>Meeting Time Challenge</a:t>
            </a:r>
          </a:p>
          <a:p>
            <a:pPr lvl="1">
              <a:buSzPct val="114999"/>
            </a:pPr>
            <a:r>
              <a:rPr lang="en-US" sz="1800" dirty="0">
                <a:ea typeface="+mn-lt"/>
                <a:cs typeface="+mn-lt"/>
              </a:rPr>
              <a:t>Utilize collaboration tools like scheduling apps or shared calendars to coordinate meeting times efficiently and avoid conflicts.</a:t>
            </a:r>
          </a:p>
          <a:p>
            <a:pPr marL="457200" lvl="1" indent="0">
              <a:buSzPct val="114999"/>
              <a:buNone/>
            </a:pPr>
            <a:endParaRPr lang="en-US" dirty="0">
              <a:ea typeface="+mn-lt"/>
              <a:cs typeface="+mn-lt"/>
            </a:endParaRPr>
          </a:p>
          <a:p>
            <a:pPr lvl="2">
              <a:buSzPct val="114999"/>
              <a:buFont typeface="Wingdings"/>
              <a:buChar char="§"/>
            </a:pPr>
            <a:endParaRPr lang="en-US" dirty="0"/>
          </a:p>
          <a:p>
            <a:pPr lvl="1">
              <a:buSzPct val="114999"/>
            </a:pPr>
            <a:endParaRPr lang="en-US" dirty="0"/>
          </a:p>
          <a:p>
            <a:pPr lvl="1">
              <a:buSzPct val="114999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5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A4108-549C-30AD-01E8-7825A75B4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Block Code For Sprint 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B8496F-9374-5612-AF18-621E9B8480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7" b="24434"/>
          <a:stretch/>
        </p:blipFill>
        <p:spPr>
          <a:xfrm>
            <a:off x="1674814" y="2752497"/>
            <a:ext cx="1762102" cy="26507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6E8677-A04A-3FFE-2AB1-74F0E244A32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8" b="6284"/>
          <a:stretch/>
        </p:blipFill>
        <p:spPr>
          <a:xfrm>
            <a:off x="4366562" y="2758609"/>
            <a:ext cx="1366463" cy="26446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073D6C-B01A-73CF-B84F-8CF4955D8F1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30" b="5831"/>
          <a:stretch/>
        </p:blipFill>
        <p:spPr>
          <a:xfrm>
            <a:off x="6662671" y="2752497"/>
            <a:ext cx="1375144" cy="26446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89F177-23CB-43C4-84FD-CA3EAB9DA9C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50" b="5036"/>
          <a:stretch/>
        </p:blipFill>
        <p:spPr>
          <a:xfrm>
            <a:off x="8967461" y="2752497"/>
            <a:ext cx="1373903" cy="265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506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9401732C-37EE-4B98-A709-9530173F3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54E48C8-2A00-4C54-BC9C-B18EE49E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6"/>
            <a:ext cx="12229962" cy="6856214"/>
            <a:chOff x="-15736" y="0"/>
            <a:chExt cx="12229962" cy="6856214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E0A0544-8F52-43F0-AC3E-DF683908B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2F4057D3-A680-4443-9E51-ED920A691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2F6853A4-7B38-4FDE-B024-AE8BA71E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86ADF4DB-4290-4441-8F8E-04152FE60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40ECB1-93EF-440F-E9A6-31F598229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528" y="982132"/>
            <a:ext cx="4094017" cy="2823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262626"/>
                </a:solidFill>
              </a:rPr>
              <a:t>Sprint 3 Video: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B81C28-5C6D-7DC3-EA61-1747F2C45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7528" y="4076944"/>
            <a:ext cx="4094017" cy="16796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100" kern="1200" cap="none">
                <a:solidFill>
                  <a:srgbClr val="000000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</p:txBody>
      </p:sp>
      <p:pic>
        <p:nvPicPr>
          <p:cNvPr id="4" name="sprint 3 video">
            <a:hlinkClick r:id="" action="ppaction://media"/>
            <a:extLst>
              <a:ext uri="{FF2B5EF4-FFF2-40B4-BE49-F238E27FC236}">
                <a16:creationId xmlns:a16="http://schemas.microsoft.com/office/drawing/2014/main" id="{E4471E24-8D66-46A5-3A85-660E2BAF1BC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770921" y="982131"/>
            <a:ext cx="2764959" cy="4893735"/>
          </a:xfrm>
          <a:prstGeom prst="rect">
            <a:avLst/>
          </a:prstGeom>
          <a:ln w="57150" cmpd="thickThin">
            <a:solidFill>
              <a:srgbClr val="7F7F7F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347036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Organic</vt:lpstr>
      <vt:lpstr>CS 104 Robot Project slides</vt:lpstr>
      <vt:lpstr>Role of Each Team Member</vt:lpstr>
      <vt:lpstr>Challenges We Faced</vt:lpstr>
      <vt:lpstr>What We Learned About Software Engineering</vt:lpstr>
      <vt:lpstr>What We Would Do Differently</vt:lpstr>
      <vt:lpstr>Block Code For Sprint 3</vt:lpstr>
      <vt:lpstr>Sprint 3 Video: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Miriam Abecasis</dc:creator>
  <cp:revision>43</cp:revision>
  <dcterms:created xsi:type="dcterms:W3CDTF">2023-12-04T18:46:01Z</dcterms:created>
  <dcterms:modified xsi:type="dcterms:W3CDTF">2023-12-06T02:16:16Z</dcterms:modified>
</cp:coreProperties>
</file>

<file path=docProps/thumbnail.jpeg>
</file>